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6" r:id="rId3"/>
    <p:sldId id="258" r:id="rId4"/>
    <p:sldId id="259" r:id="rId5"/>
    <p:sldId id="260" r:id="rId6"/>
    <p:sldId id="261" r:id="rId7"/>
    <p:sldId id="265"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84"/>
    <p:restoredTop sz="73506"/>
  </p:normalViewPr>
  <p:slideViewPr>
    <p:cSldViewPr snapToGrid="0" snapToObjects="1">
      <p:cViewPr varScale="1">
        <p:scale>
          <a:sx n="45" d="100"/>
          <a:sy n="45" d="100"/>
        </p:scale>
        <p:origin x="1416" y="168"/>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5296B-61CB-3A41-AF7C-CA5BD31A8AF3}"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78328-8B5B-8D45-B7C3-16DCDDD9ADF4}" type="slidenum">
              <a:rPr lang="en-US" smtClean="0"/>
              <a:t>‹#›</a:t>
            </a:fld>
            <a:endParaRPr lang="en-US"/>
          </a:p>
        </p:txBody>
      </p:sp>
    </p:spTree>
    <p:extLst>
      <p:ext uri="{BB962C8B-B14F-4D97-AF65-F5344CB8AC3E}">
        <p14:creationId xmlns:p14="http://schemas.microsoft.com/office/powerpoint/2010/main" val="194579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SUPPORTIVE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2</a:t>
            </a:fld>
            <a:endParaRPr lang="en-US"/>
          </a:p>
        </p:txBody>
      </p:sp>
    </p:spTree>
    <p:extLst>
      <p:ext uri="{BB962C8B-B14F-4D97-AF65-F5344CB8AC3E}">
        <p14:creationId xmlns:p14="http://schemas.microsoft.com/office/powerpoint/2010/main" val="105986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God, You made me for fellowship and company. We need each other and a supportive friend or two. Thank You for my friends who support me. Please help me to be a supportive friend to someone who needs a listening ear and a caring heart. When I need someone to bless me, please guide me to those who would be my true friends. Thank you for Jesus, my very best friend and chief supporter.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11</a:t>
            </a:fld>
            <a:endParaRPr lang="en-US"/>
          </a:p>
        </p:txBody>
      </p:sp>
    </p:spTree>
    <p:extLst>
      <p:ext uri="{BB962C8B-B14F-4D97-AF65-F5344CB8AC3E}">
        <p14:creationId xmlns:p14="http://schemas.microsoft.com/office/powerpoint/2010/main" val="67505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“Beloved, let us love one another, for love is of God;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and everyone who loves is born of God and knows God.”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John 4:7, </a:t>
            </a:r>
            <a:r>
              <a:rPr lang="en-US" sz="1200" i="1" kern="1200" dirty="0" smtClean="0">
                <a:solidFill>
                  <a:schemeClr val="tx1"/>
                </a:solidFill>
                <a:effectLst/>
                <a:latin typeface="+mn-lt"/>
                <a:ea typeface="+mn-ea"/>
                <a:cs typeface="+mn-cs"/>
              </a:rPr>
              <a:t>NKJV</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Women need women, and everyone needs a supportive friend or two. Without someone we can trust, we can shrivel up and die. God made us to live together in peace and harmony and to support one another. Sin marred this ideal, yet as Christians in a community of forgiveness and love, a supportive network can be created.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Anne Sullivan was an unwanted, unloved, and blind teenager. Her mother had died, her father had deserted her, and her only brother died while they were in a miserable orphanage. All alone, she retreated into herself. In anger, she kicked and screamed when people came near. Her caregivers labelled her as mad. However, a kind nurse loved and supported her and won her confidence. In time Anne Sullivan became Helen Keller’s teacher and helped her overcome the isolation of blindness and deafness. Both Anne and Helen knew what it was to be supported by a caring </a:t>
            </a:r>
            <a:r>
              <a:rPr lang="en-US" sz="1200" kern="1200" dirty="0" err="1" smtClean="0">
                <a:solidFill>
                  <a:schemeClr val="tx1"/>
                </a:solidFill>
                <a:effectLst/>
                <a:latin typeface="+mn-lt"/>
                <a:ea typeface="+mn-ea"/>
                <a:cs typeface="+mn-cs"/>
              </a:rPr>
              <a:t>fr</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3</a:t>
            </a:fld>
            <a:endParaRPr lang="en-US"/>
          </a:p>
        </p:txBody>
      </p:sp>
    </p:spTree>
    <p:extLst>
      <p:ext uri="{BB962C8B-B14F-4D97-AF65-F5344CB8AC3E}">
        <p14:creationId xmlns:p14="http://schemas.microsoft.com/office/powerpoint/2010/main" val="110034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Word says, “Dear friends, let us love one another, for love comes from God. Everyone who loves has been born of God and knows God”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John 4:7).</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Mother Teresa has been an inspiration to many. She helped thousands of poor people, but she was able to do this only because she had a supportive network of helpers.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famous women have done great things for humanity but they do not do it alone. They have created a large network of supporters around them. No woman is an island. We do not and cannot walk alone. We cannot achieve success alone. None of us live to ourselves, accomplishing everything on our own (see Romans 14:7).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4</a:t>
            </a:fld>
            <a:endParaRPr lang="en-US"/>
          </a:p>
        </p:txBody>
      </p:sp>
    </p:spTree>
    <p:extLst>
      <p:ext uri="{BB962C8B-B14F-4D97-AF65-F5344CB8AC3E}">
        <p14:creationId xmlns:p14="http://schemas.microsoft.com/office/powerpoint/2010/main" val="50623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9672" y="887506"/>
            <a:ext cx="2554941" cy="1916206"/>
          </a:xfrm>
        </p:spPr>
      </p:sp>
      <p:sp>
        <p:nvSpPr>
          <p:cNvPr id="3" name="Notes Placeholder 2"/>
          <p:cNvSpPr>
            <a:spLocks noGrp="1"/>
          </p:cNvSpPr>
          <p:nvPr>
            <p:ph type="body" idx="1"/>
          </p:nvPr>
        </p:nvSpPr>
        <p:spPr>
          <a:xfrm>
            <a:off x="685800" y="3163423"/>
            <a:ext cx="5486400" cy="3600450"/>
          </a:xfrm>
        </p:spPr>
        <p:txBody>
          <a:bodyPr/>
          <a:lstStyle/>
          <a:p>
            <a:r>
              <a:rPr lang="en-US" sz="1200" b="1" kern="1200" dirty="0" smtClean="0">
                <a:solidFill>
                  <a:schemeClr val="tx1"/>
                </a:solidFill>
                <a:effectLst/>
                <a:latin typeface="+mn-lt"/>
                <a:ea typeface="+mn-ea"/>
                <a:cs typeface="+mn-cs"/>
              </a:rPr>
              <a:t>WHAT IS A NETWORK?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we often hear the word </a:t>
            </a:r>
            <a:r>
              <a:rPr lang="en-US" sz="1200" i="1" kern="1200" dirty="0" smtClean="0">
                <a:solidFill>
                  <a:schemeClr val="tx1"/>
                </a:solidFill>
                <a:effectLst/>
                <a:latin typeface="+mn-lt"/>
                <a:ea typeface="+mn-ea"/>
                <a:cs typeface="+mn-cs"/>
              </a:rPr>
              <a:t>network</a:t>
            </a:r>
            <a:r>
              <a:rPr lang="en-US" sz="1200" kern="1200" dirty="0" smtClean="0">
                <a:solidFill>
                  <a:schemeClr val="tx1"/>
                </a:solidFill>
                <a:effectLst/>
                <a:latin typeface="+mn-lt"/>
                <a:ea typeface="+mn-ea"/>
                <a:cs typeface="+mn-cs"/>
              </a:rPr>
              <a:t>. This refers to a person’s circle of contacts. This circle consists of six recognizable levels of association: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1 - Very close friends.</a:t>
            </a:r>
            <a:r>
              <a:rPr lang="en-US" sz="1200" kern="1200" dirty="0" smtClean="0">
                <a:solidFill>
                  <a:schemeClr val="tx1"/>
                </a:solidFill>
                <a:effectLst/>
                <a:latin typeface="+mn-lt"/>
                <a:ea typeface="+mn-ea"/>
                <a:cs typeface="+mn-cs"/>
              </a:rPr>
              <a:t> These are people we share with at an intimate level the deeper things of our souls—our hopes, fears, joys, and concerns. We may have only two or three friends at this level.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2 - Good friends</a:t>
            </a:r>
            <a:r>
              <a:rPr lang="en-US" sz="1200" b="1"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are people (perhaps 12-20) we see often because we enjoy being with them. We eat, party, talk, travel together. We share but not as intimately as with those at Level 1.</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3 - Casual friends.</a:t>
            </a:r>
            <a:r>
              <a:rPr lang="en-US" sz="1200" kern="1200" dirty="0" smtClean="0">
                <a:solidFill>
                  <a:schemeClr val="tx1"/>
                </a:solidFill>
                <a:effectLst/>
                <a:latin typeface="+mn-lt"/>
                <a:ea typeface="+mn-ea"/>
                <a:cs typeface="+mn-cs"/>
              </a:rPr>
              <a:t> In this group (50-100) are our neighbors and church family. There are warm feelings when we meet; we share many of the same experiences but not our close feelings.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4 - Work associates and extended family.</a:t>
            </a:r>
            <a:r>
              <a:rPr lang="en-US" sz="1200" kern="1200" dirty="0" smtClean="0">
                <a:solidFill>
                  <a:schemeClr val="tx1"/>
                </a:solidFill>
                <a:effectLst/>
                <a:latin typeface="+mn-lt"/>
                <a:ea typeface="+mn-ea"/>
                <a:cs typeface="+mn-cs"/>
              </a:rPr>
              <a:t> We see these people on a daily basis in connection with work or school, or occasionally at family gatherings.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5 - Faraway friends.</a:t>
            </a:r>
            <a:r>
              <a:rPr lang="en-US" sz="1200" kern="1200" dirty="0" smtClean="0">
                <a:solidFill>
                  <a:schemeClr val="tx1"/>
                </a:solidFill>
                <a:effectLst/>
                <a:latin typeface="+mn-lt"/>
                <a:ea typeface="+mn-ea"/>
                <a:cs typeface="+mn-cs"/>
              </a:rPr>
              <a:t> These are people who have moved from the inner circles of our network toward the outer edge. Either they or we have moved. We exchange letters, emails.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Level 6 - Acquaintances.</a:t>
            </a:r>
            <a:r>
              <a:rPr lang="en-US" sz="1200" kern="1200" dirty="0" smtClean="0">
                <a:solidFill>
                  <a:schemeClr val="tx1"/>
                </a:solidFill>
                <a:effectLst/>
                <a:latin typeface="+mn-lt"/>
                <a:ea typeface="+mn-ea"/>
                <a:cs typeface="+mn-cs"/>
              </a:rPr>
              <a:t> These are people we have met; we know their names and a little about them, but we don’t really count them as friends. The number in this group may be in the hundreds or even thousands.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5</a:t>
            </a:fld>
            <a:endParaRPr lang="en-US"/>
          </a:p>
        </p:txBody>
      </p:sp>
    </p:spTree>
    <p:extLst>
      <p:ext uri="{BB962C8B-B14F-4D97-AF65-F5344CB8AC3E}">
        <p14:creationId xmlns:p14="http://schemas.microsoft.com/office/powerpoint/2010/main" val="43844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Church growth experts tell us that 85% of members baptized in the church come from among our personal networks. They also tell us that a new member needs at least seven close or good friends within the church if that new member is to remain. We need each other, we depend on each other, and women especially need other women as supportive friends.</a:t>
            </a:r>
          </a:p>
          <a:p>
            <a:endParaRPr lang="en-US" dirty="0"/>
          </a:p>
        </p:txBody>
      </p:sp>
      <p:sp>
        <p:nvSpPr>
          <p:cNvPr id="4" name="Slide Number Placeholder 3"/>
          <p:cNvSpPr>
            <a:spLocks noGrp="1"/>
          </p:cNvSpPr>
          <p:nvPr>
            <p:ph type="sldNum" sz="quarter" idx="10"/>
          </p:nvPr>
        </p:nvSpPr>
        <p:spPr/>
        <p:txBody>
          <a:bodyPr/>
          <a:lstStyle/>
          <a:p>
            <a:fld id="{92578328-8B5B-8D45-B7C3-16DCDDD9ADF4}" type="slidenum">
              <a:rPr lang="en-US" smtClean="0"/>
              <a:t>6</a:t>
            </a:fld>
            <a:endParaRPr lang="en-US"/>
          </a:p>
        </p:txBody>
      </p:sp>
    </p:spTree>
    <p:extLst>
      <p:ext uri="{BB962C8B-B14F-4D97-AF65-F5344CB8AC3E}">
        <p14:creationId xmlns:p14="http://schemas.microsoft.com/office/powerpoint/2010/main" val="205479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376" y="833717"/>
            <a:ext cx="2447365" cy="1835524"/>
          </a:xfrm>
        </p:spPr>
      </p:sp>
      <p:sp>
        <p:nvSpPr>
          <p:cNvPr id="3" name="Notes Placeholder 2"/>
          <p:cNvSpPr>
            <a:spLocks noGrp="1"/>
          </p:cNvSpPr>
          <p:nvPr>
            <p:ph type="body" idx="1"/>
          </p:nvPr>
        </p:nvSpPr>
        <p:spPr>
          <a:xfrm>
            <a:off x="685800" y="2840693"/>
            <a:ext cx="5486400" cy="3600450"/>
          </a:xfrm>
        </p:spPr>
        <p:txBody>
          <a:bodyPr/>
          <a:lstStyle/>
          <a:p>
            <a:r>
              <a:rPr lang="en-US" sz="1200" kern="1200" dirty="0" smtClean="0">
                <a:solidFill>
                  <a:schemeClr val="tx1"/>
                </a:solidFill>
                <a:effectLst/>
                <a:latin typeface="+mn-lt"/>
                <a:ea typeface="+mn-ea"/>
                <a:cs typeface="+mn-cs"/>
              </a:rPr>
              <a:t>Six specific habits to expand a personal network:</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Experience doing.</a:t>
            </a:r>
            <a:r>
              <a:rPr lang="en-US" sz="1200" kern="1200" dirty="0" smtClean="0">
                <a:solidFill>
                  <a:schemeClr val="tx1"/>
                </a:solidFill>
                <a:effectLst/>
                <a:latin typeface="+mn-lt"/>
                <a:ea typeface="+mn-ea"/>
                <a:cs typeface="+mn-cs"/>
              </a:rPr>
              <a:t> She expands her network by learning new skills through classes, workshops, seminars, sports, church work, or community activities.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Risk linking</a:t>
            </a:r>
            <a:r>
              <a:rPr lang="en-US" sz="1200" kern="1200" dirty="0" smtClean="0">
                <a:solidFill>
                  <a:schemeClr val="tx1"/>
                </a:solidFill>
                <a:effectLst/>
                <a:latin typeface="+mn-lt"/>
                <a:ea typeface="+mn-ea"/>
                <a:cs typeface="+mn-cs"/>
              </a:rPr>
              <a:t>. A woman of excellence seeks out ways to meet new people, especially those who are successful. She will risk linking with others</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Show belonging.</a:t>
            </a:r>
            <a:r>
              <a:rPr lang="en-US" sz="1200" kern="1200" dirty="0" smtClean="0">
                <a:solidFill>
                  <a:schemeClr val="tx1"/>
                </a:solidFill>
                <a:effectLst/>
                <a:latin typeface="+mn-lt"/>
                <a:ea typeface="+mn-ea"/>
                <a:cs typeface="+mn-cs"/>
              </a:rPr>
              <a:t> The successful woman gets involved. She shows that she belongs by participating in sponsored activities and showing her enthusiasm. She is a booster for any group she joins.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Blessing through gifts. </a:t>
            </a:r>
            <a:r>
              <a:rPr lang="en-US" sz="1200" kern="1200" dirty="0" smtClean="0">
                <a:solidFill>
                  <a:schemeClr val="tx1"/>
                </a:solidFill>
                <a:effectLst/>
                <a:latin typeface="+mn-lt"/>
                <a:ea typeface="+mn-ea"/>
                <a:cs typeface="+mn-cs"/>
              </a:rPr>
              <a:t>The woman of excellence uses her gifts to bless others. By finding a need and filling it, she draws people and success to her doorstep.</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5.</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Finding a mentor.</a:t>
            </a:r>
            <a:r>
              <a:rPr lang="en-US" sz="1200" kern="1200" dirty="0" smtClean="0">
                <a:solidFill>
                  <a:schemeClr val="tx1"/>
                </a:solidFill>
                <a:effectLst/>
                <a:latin typeface="+mn-lt"/>
                <a:ea typeface="+mn-ea"/>
                <a:cs typeface="+mn-cs"/>
              </a:rPr>
              <a:t> The aspiring woman finds a mentor, a successful woman or women, who can help her become a woman of excellence. A mentor gives wise counsel, listens, assists, and shares.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6.</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Sharing what she knows.</a:t>
            </a:r>
            <a:r>
              <a:rPr lang="en-US" sz="1200" kern="1200" dirty="0" smtClean="0">
                <a:solidFill>
                  <a:schemeClr val="tx1"/>
                </a:solidFill>
                <a:effectLst/>
                <a:latin typeface="+mn-lt"/>
                <a:ea typeface="+mn-ea"/>
                <a:cs typeface="+mn-cs"/>
              </a:rPr>
              <a:t> The successful woman shares what she knows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others. She looks for opportunities to teach, share, write, lead a seminar, or simply talk with a friend.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Titus 2:3,4 we read,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“Let the aged women… teach the young women” </a:t>
            </a:r>
            <a:r>
              <a:rPr lang="en-US" sz="1200" i="1" kern="1200" dirty="0" smtClean="0">
                <a:solidFill>
                  <a:schemeClr val="tx1"/>
                </a:solidFill>
                <a:effectLst/>
                <a:latin typeface="+mn-lt"/>
                <a:ea typeface="+mn-ea"/>
                <a:cs typeface="+mn-cs"/>
              </a:rPr>
              <a:t>(KJV)</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Women need women. Many hurting women are in our churches and communities: grieving women, abused women, battered women, forsaken women, addicted women, lonely women. There are many needs, needs that only another woman can fill. Wonderful things happen when women begin to support one another. Miracles occur when women begin to expand their networks.  </a:t>
            </a:r>
          </a:p>
          <a:p>
            <a:endParaRPr lang="en-US" dirty="0"/>
          </a:p>
        </p:txBody>
      </p:sp>
      <p:sp>
        <p:nvSpPr>
          <p:cNvPr id="4" name="Slide Number Placeholder 3"/>
          <p:cNvSpPr>
            <a:spLocks noGrp="1"/>
          </p:cNvSpPr>
          <p:nvPr>
            <p:ph type="sldNum" sz="quarter" idx="10"/>
          </p:nvPr>
        </p:nvSpPr>
        <p:spPr/>
        <p:txBody>
          <a:bodyPr/>
          <a:lstStyle/>
          <a:p>
            <a:fld id="{92578328-8B5B-8D45-B7C3-16DCDDD9ADF4}" type="slidenum">
              <a:rPr lang="en-US" smtClean="0"/>
              <a:t>7</a:t>
            </a:fld>
            <a:endParaRPr lang="en-US"/>
          </a:p>
        </p:txBody>
      </p:sp>
    </p:spTree>
    <p:extLst>
      <p:ext uri="{BB962C8B-B14F-4D97-AF65-F5344CB8AC3E}">
        <p14:creationId xmlns:p14="http://schemas.microsoft.com/office/powerpoint/2010/main" val="146531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0307"/>
            <a:ext cx="2017060" cy="1512795"/>
          </a:xfrm>
        </p:spPr>
      </p:sp>
      <p:sp>
        <p:nvSpPr>
          <p:cNvPr id="3" name="Notes Placeholder 2"/>
          <p:cNvSpPr>
            <a:spLocks noGrp="1"/>
          </p:cNvSpPr>
          <p:nvPr>
            <p:ph type="body" idx="1"/>
          </p:nvPr>
        </p:nvSpPr>
        <p:spPr>
          <a:xfrm>
            <a:off x="685800" y="2033867"/>
            <a:ext cx="5486400" cy="3600450"/>
          </a:xfrm>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a scale of 1-5, rate yourself in your use of the following methods of expanding your network. Five is the best.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successful woman seeks new experiences, learns new skills, and enjoys gaining new information.</a:t>
            </a:r>
          </a:p>
          <a:p>
            <a:r>
              <a:rPr lang="en-US" sz="1200" kern="1200" dirty="0" smtClean="0">
                <a:solidFill>
                  <a:schemeClr val="tx1"/>
                </a:solidFill>
                <a:effectLst/>
                <a:latin typeface="+mn-lt"/>
                <a:ea typeface="+mn-ea"/>
                <a:cs typeface="+mn-cs"/>
              </a:rPr>
              <a:t>			1	2	3	4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woman of excellence risks connecting with people and organizations.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2	3	4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successful woman becomes part of a group by participating, cooperating, and ex-		pressing enthusiasm.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2	3	4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woman who is a winner shares her talents. She seeks a need; then tries to fill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2	3	4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woman of excellence finds a mentor to help her succeed.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2	3	4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6.</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successful woman looks for ways to share her expertise with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	2	3	4	5</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8</a:t>
            </a:fld>
            <a:endParaRPr lang="en-US"/>
          </a:p>
        </p:txBody>
      </p:sp>
    </p:spTree>
    <p:extLst>
      <p:ext uri="{BB962C8B-B14F-4D97-AF65-F5344CB8AC3E}">
        <p14:creationId xmlns:p14="http://schemas.microsoft.com/office/powerpoint/2010/main" val="83876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EXERCISES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 of the biggest achievement of your life. Write that achievement at the top of a sheet of paper. Under it make a list of all the people who helped make it possible. Then take a moment to thank the Lord for the network of friends who helped you achieve.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Draw a small circle in the center of a sheet of paper. Surround it with five concentric circles.  Let each circle stand for one level of your personal network. Label the circles. Write the names of at least three people who fit into each circle.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a list of women who have served as your mentors. What is one thing you learned from each woman?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Make a list of women for whom you have been mentor or coach in some aspect of life.  What did they learn from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next month ask God to lead you to a woman for whom you can support and with whom you can share something God has taught you.</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9</a:t>
            </a:fld>
            <a:endParaRPr lang="en-US"/>
          </a:p>
        </p:txBody>
      </p:sp>
    </p:spTree>
    <p:extLst>
      <p:ext uri="{BB962C8B-B14F-4D97-AF65-F5344CB8AC3E}">
        <p14:creationId xmlns:p14="http://schemas.microsoft.com/office/powerpoint/2010/main" val="168198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PRINCIPLE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cannot be successful alone. What we become depends a great deal on the people in our personal networks.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78328-8B5B-8D45-B7C3-16DCDDD9ADF4}" type="slidenum">
              <a:rPr lang="en-US" smtClean="0"/>
              <a:t>10</a:t>
            </a:fld>
            <a:endParaRPr lang="en-US"/>
          </a:p>
        </p:txBody>
      </p:sp>
    </p:spTree>
    <p:extLst>
      <p:ext uri="{BB962C8B-B14F-4D97-AF65-F5344CB8AC3E}">
        <p14:creationId xmlns:p14="http://schemas.microsoft.com/office/powerpoint/2010/main" val="184706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CA451D-119E-F04A-B132-CF1D44E549E2}"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24736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CA451D-119E-F04A-B132-CF1D44E549E2}"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98133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CA451D-119E-F04A-B132-CF1D44E549E2}"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35666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CA451D-119E-F04A-B132-CF1D44E549E2}"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71442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A451D-119E-F04A-B132-CF1D44E549E2}"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81121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CA451D-119E-F04A-B132-CF1D44E549E2}"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88774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CA451D-119E-F04A-B132-CF1D44E549E2}"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36987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CA451D-119E-F04A-B132-CF1D44E549E2}"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6283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A451D-119E-F04A-B132-CF1D44E549E2}"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27179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A451D-119E-F04A-B132-CF1D44E549E2}"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37546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A451D-119E-F04A-B132-CF1D44E549E2}"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85AE9-D9A7-3F48-B07B-510EA00DC828}" type="slidenum">
              <a:rPr lang="en-US" smtClean="0"/>
              <a:t>‹#›</a:t>
            </a:fld>
            <a:endParaRPr lang="en-US"/>
          </a:p>
        </p:txBody>
      </p:sp>
    </p:spTree>
    <p:extLst>
      <p:ext uri="{BB962C8B-B14F-4D97-AF65-F5344CB8AC3E}">
        <p14:creationId xmlns:p14="http://schemas.microsoft.com/office/powerpoint/2010/main" val="1216007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A451D-119E-F04A-B132-CF1D44E549E2}"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85AE9-D9A7-3F48-B07B-510EA00DC828}" type="slidenum">
              <a:rPr lang="en-US" smtClean="0"/>
              <a:t>‹#›</a:t>
            </a:fld>
            <a:endParaRPr lang="en-US"/>
          </a:p>
        </p:txBody>
      </p:sp>
    </p:spTree>
    <p:extLst>
      <p:ext uri="{BB962C8B-B14F-4D97-AF65-F5344CB8AC3E}">
        <p14:creationId xmlns:p14="http://schemas.microsoft.com/office/powerpoint/2010/main" val="301491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211" y="3612995"/>
            <a:ext cx="634568" cy="443900"/>
          </a:xfrm>
          <a:prstGeom prst="rect">
            <a:avLst/>
          </a:prstGeom>
        </p:spPr>
      </p:pic>
    </p:spTree>
    <p:extLst>
      <p:ext uri="{BB962C8B-B14F-4D97-AF65-F5344CB8AC3E}">
        <p14:creationId xmlns:p14="http://schemas.microsoft.com/office/powerpoint/2010/main" val="179327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885825" y="1193801"/>
            <a:ext cx="7886700" cy="1325563"/>
          </a:xfrm>
        </p:spPr>
        <p:txBody>
          <a:bodyPr>
            <a:normAutofit/>
          </a:bodyPr>
          <a:lstStyle/>
          <a:p>
            <a:r>
              <a:rPr lang="en-US" sz="4000" b="1" dirty="0">
                <a:solidFill>
                  <a:schemeClr val="bg1"/>
                </a:solidFill>
                <a:latin typeface="+mn-lt"/>
              </a:rPr>
              <a:t>SUCCESS PRINCIPLE</a:t>
            </a:r>
            <a:endParaRPr lang="en-US" sz="4000" dirty="0">
              <a:solidFill>
                <a:schemeClr val="bg1"/>
              </a:solidFill>
              <a:latin typeface="+mn-lt"/>
            </a:endParaRPr>
          </a:p>
        </p:txBody>
      </p:sp>
      <p:sp>
        <p:nvSpPr>
          <p:cNvPr id="3" name="Content Placeholder 2"/>
          <p:cNvSpPr>
            <a:spLocks noGrp="1"/>
          </p:cNvSpPr>
          <p:nvPr>
            <p:ph idx="1"/>
          </p:nvPr>
        </p:nvSpPr>
        <p:spPr>
          <a:xfrm>
            <a:off x="628650" y="2254250"/>
            <a:ext cx="7886700" cy="2060575"/>
          </a:xfrm>
        </p:spPr>
        <p:txBody>
          <a:bodyPr>
            <a:noAutofit/>
          </a:bodyPr>
          <a:lstStyle/>
          <a:p>
            <a:pPr marL="0" indent="0" algn="ctr">
              <a:lnSpc>
                <a:spcPct val="100000"/>
              </a:lnSpc>
              <a:buNone/>
            </a:pPr>
            <a:r>
              <a:rPr lang="en-US" sz="3600" b="1" dirty="0"/>
              <a:t> </a:t>
            </a:r>
            <a:endParaRPr lang="en-US" sz="3600" dirty="0"/>
          </a:p>
          <a:p>
            <a:pPr marL="0" indent="0" algn="ctr">
              <a:lnSpc>
                <a:spcPct val="100000"/>
              </a:lnSpc>
              <a:buNone/>
            </a:pPr>
            <a:r>
              <a:rPr lang="en-US" sz="3600" dirty="0"/>
              <a:t>We cannot be successful alone. What we become depends a great deal on the people in our personal networks.</a:t>
            </a:r>
          </a:p>
          <a:p>
            <a:pPr marL="0" indent="0" algn="ctr">
              <a:lnSpc>
                <a:spcPct val="100000"/>
              </a:lnSpc>
              <a:buNone/>
            </a:pPr>
            <a:endParaRPr lang="en-US" sz="3600" dirty="0"/>
          </a:p>
        </p:txBody>
      </p:sp>
    </p:spTree>
    <p:extLst>
      <p:ext uri="{BB962C8B-B14F-4D97-AF65-F5344CB8AC3E}">
        <p14:creationId xmlns:p14="http://schemas.microsoft.com/office/powerpoint/2010/main" val="143290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1"/>
            <a:ext cx="9342023" cy="6858000"/>
          </a:xfrm>
          <a:prstGeom prst="rect">
            <a:avLst/>
          </a:prstGeom>
        </p:spPr>
      </p:pic>
      <p:sp>
        <p:nvSpPr>
          <p:cNvPr id="2" name="Title 1"/>
          <p:cNvSpPr>
            <a:spLocks noGrp="1"/>
          </p:cNvSpPr>
          <p:nvPr>
            <p:ph type="title"/>
          </p:nvPr>
        </p:nvSpPr>
        <p:spPr>
          <a:xfrm>
            <a:off x="371475" y="1165226"/>
            <a:ext cx="7886700" cy="1325563"/>
          </a:xfrm>
        </p:spPr>
        <p:txBody>
          <a:bodyPr>
            <a:normAutofit/>
          </a:bodyPr>
          <a:lstStyle/>
          <a:p>
            <a:pPr algn="ctr"/>
            <a:r>
              <a:rPr lang="en-US" sz="4000" b="1" dirty="0">
                <a:solidFill>
                  <a:srgbClr val="941651"/>
                </a:solidFill>
                <a:latin typeface="+mn-lt"/>
              </a:rPr>
              <a:t>MY PRAYER FOR TODAY</a:t>
            </a:r>
            <a:endParaRPr lang="en-US" sz="4000" dirty="0">
              <a:solidFill>
                <a:srgbClr val="941651"/>
              </a:solidFill>
              <a:latin typeface="+mn-lt"/>
            </a:endParaRPr>
          </a:p>
        </p:txBody>
      </p:sp>
      <p:sp>
        <p:nvSpPr>
          <p:cNvPr id="3" name="Content Placeholder 2"/>
          <p:cNvSpPr>
            <a:spLocks noGrp="1"/>
          </p:cNvSpPr>
          <p:nvPr>
            <p:ph idx="1"/>
          </p:nvPr>
        </p:nvSpPr>
        <p:spPr>
          <a:xfrm>
            <a:off x="628650" y="1968500"/>
            <a:ext cx="7886700" cy="4351338"/>
          </a:xfrm>
        </p:spPr>
        <p:txBody>
          <a:bodyPr>
            <a:normAutofit/>
          </a:bodyPr>
          <a:lstStyle/>
          <a:p>
            <a:pPr marL="0" indent="0" algn="ctr">
              <a:lnSpc>
                <a:spcPct val="100000"/>
              </a:lnSpc>
              <a:buNone/>
            </a:pPr>
            <a:r>
              <a:rPr lang="en-US" dirty="0"/>
              <a:t> </a:t>
            </a:r>
          </a:p>
          <a:p>
            <a:pPr marL="0" indent="0" algn="ctr">
              <a:lnSpc>
                <a:spcPct val="100000"/>
              </a:lnSpc>
              <a:buNone/>
            </a:pPr>
            <a:r>
              <a:rPr lang="en-US" dirty="0"/>
              <a:t>Dear God, You made me for fellowship and company. We need each other and a supportive friend or two. Thank You for my friends who support me. Please help me to be a supportive friend to someone who needs a listening ear and a caring heart. When I need someone to bless me, please guide me to those who would be my true friends. Thank you for Jesus, my very best friend and chief supporter.</a:t>
            </a:r>
          </a:p>
        </p:txBody>
      </p:sp>
    </p:spTree>
    <p:extLst>
      <p:ext uri="{BB962C8B-B14F-4D97-AF65-F5344CB8AC3E}">
        <p14:creationId xmlns:p14="http://schemas.microsoft.com/office/powerpoint/2010/main" val="140924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42899" y="5173663"/>
            <a:ext cx="8429625" cy="1655762"/>
          </a:xfrm>
        </p:spPr>
        <p:txBody>
          <a:bodyPr>
            <a:normAutofit/>
          </a:bodyPr>
          <a:lstStyle/>
          <a:p>
            <a:r>
              <a:rPr lang="en-US" sz="4000" b="1" dirty="0" smtClean="0">
                <a:solidFill>
                  <a:srgbClr val="FFC000"/>
                </a:solidFill>
              </a:rPr>
              <a:t>A </a:t>
            </a:r>
            <a:r>
              <a:rPr lang="en-US" sz="4000" b="1" i="1" dirty="0">
                <a:solidFill>
                  <a:srgbClr val="FFC000"/>
                </a:solidFill>
                <a:latin typeface="Palatino Linotype" charset="0"/>
                <a:ea typeface="Palatino Linotype" charset="0"/>
                <a:cs typeface="Palatino Linotype" charset="0"/>
              </a:rPr>
              <a:t>S</a:t>
            </a:r>
            <a:r>
              <a:rPr lang="en-US" sz="4000" b="1" i="1" dirty="0" smtClean="0">
                <a:solidFill>
                  <a:srgbClr val="FFC000"/>
                </a:solidFill>
                <a:latin typeface="Palatino Linotype" charset="0"/>
                <a:ea typeface="Palatino Linotype" charset="0"/>
                <a:cs typeface="Palatino Linotype" charset="0"/>
              </a:rPr>
              <a:t>upportive</a:t>
            </a:r>
            <a:r>
              <a:rPr lang="en-US" sz="4000" b="1" dirty="0" smtClean="0">
                <a:solidFill>
                  <a:srgbClr val="FFC000"/>
                </a:solidFill>
              </a:rPr>
              <a:t> Woman: </a:t>
            </a:r>
            <a:r>
              <a:rPr lang="en-US" sz="4000" b="1" i="1" dirty="0" smtClean="0">
                <a:solidFill>
                  <a:schemeClr val="bg1"/>
                </a:solidFill>
                <a:latin typeface="Palatino Linotype" charset="0"/>
                <a:ea typeface="Palatino Linotype" charset="0"/>
                <a:cs typeface="Palatino Linotype" charset="0"/>
              </a:rPr>
              <a:t>Lesson 5</a:t>
            </a:r>
            <a:endParaRPr lang="en-US" sz="4000" i="1" dirty="0" smtClean="0">
              <a:solidFill>
                <a:schemeClr val="bg1"/>
              </a:solidFill>
              <a:latin typeface="Palatino Linotype" charset="0"/>
              <a:ea typeface="Palatino Linotype" charset="0"/>
              <a:cs typeface="Palatino Linotype" charset="0"/>
            </a:endParaRPr>
          </a:p>
          <a:p>
            <a:endParaRPr lang="en-US" sz="4000" dirty="0">
              <a:solidFill>
                <a:schemeClr val="bg1"/>
              </a:solidFill>
            </a:endParaRPr>
          </a:p>
        </p:txBody>
      </p:sp>
    </p:spTree>
    <p:extLst>
      <p:ext uri="{BB962C8B-B14F-4D97-AF65-F5344CB8AC3E}">
        <p14:creationId xmlns:p14="http://schemas.microsoft.com/office/powerpoint/2010/main" val="133622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685800" y="3140075"/>
            <a:ext cx="8029575" cy="3089275"/>
          </a:xfrm>
        </p:spPr>
        <p:txBody>
          <a:bodyPr>
            <a:normAutofit/>
          </a:bodyPr>
          <a:lstStyle/>
          <a:p>
            <a:pPr marL="0" indent="0" algn="ctr">
              <a:lnSpc>
                <a:spcPct val="100000"/>
              </a:lnSpc>
              <a:buNone/>
            </a:pPr>
            <a:r>
              <a:rPr lang="en-US" sz="3200" dirty="0"/>
              <a:t>“Beloved, let us love one another, for love is of God; a</a:t>
            </a:r>
            <a:r>
              <a:rPr lang="en-US" sz="3200" dirty="0" smtClean="0"/>
              <a:t>nd </a:t>
            </a:r>
            <a:r>
              <a:rPr lang="en-US" sz="3200" dirty="0"/>
              <a:t>everyone who loves is born of God and knows God.” </a:t>
            </a:r>
          </a:p>
          <a:p>
            <a:pPr marL="0" indent="0" algn="ctr">
              <a:lnSpc>
                <a:spcPct val="100000"/>
              </a:lnSpc>
              <a:buNone/>
            </a:pPr>
            <a:r>
              <a:rPr lang="en-US" dirty="0"/>
              <a:t>1 John 4:7, NKJV</a:t>
            </a:r>
          </a:p>
        </p:txBody>
      </p:sp>
    </p:spTree>
    <p:extLst>
      <p:ext uri="{BB962C8B-B14F-4D97-AF65-F5344CB8AC3E}">
        <p14:creationId xmlns:p14="http://schemas.microsoft.com/office/powerpoint/2010/main" val="73116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628650" y="2997200"/>
            <a:ext cx="7886700" cy="3089275"/>
          </a:xfrm>
        </p:spPr>
        <p:txBody>
          <a:bodyPr>
            <a:normAutofit/>
          </a:bodyPr>
          <a:lstStyle/>
          <a:p>
            <a:pPr marL="0" indent="0" algn="ctr">
              <a:lnSpc>
                <a:spcPct val="110000"/>
              </a:lnSpc>
              <a:buNone/>
            </a:pPr>
            <a:r>
              <a:rPr lang="en-US" sz="3200" dirty="0"/>
              <a:t>“Dear friends, let us love one another, for love comes from God. Everyone who loves has been born of God and knows God</a:t>
            </a:r>
            <a:r>
              <a:rPr lang="en-US" sz="3200" dirty="0" smtClean="0"/>
              <a:t>”</a:t>
            </a:r>
          </a:p>
          <a:p>
            <a:pPr marL="0" indent="0" algn="ctr">
              <a:lnSpc>
                <a:spcPct val="110000"/>
              </a:lnSpc>
              <a:buNone/>
            </a:pPr>
            <a:r>
              <a:rPr lang="en-US" sz="3200" i="1" dirty="0" smtClean="0"/>
              <a:t> </a:t>
            </a:r>
            <a:r>
              <a:rPr lang="en-US" sz="3200" dirty="0"/>
              <a:t>(1 John 4:7).</a:t>
            </a:r>
          </a:p>
        </p:txBody>
      </p:sp>
    </p:spTree>
    <p:extLst>
      <p:ext uri="{BB962C8B-B14F-4D97-AF65-F5344CB8AC3E}">
        <p14:creationId xmlns:p14="http://schemas.microsoft.com/office/powerpoint/2010/main" val="68868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371475" y="1222376"/>
            <a:ext cx="7886700" cy="1325563"/>
          </a:xfrm>
        </p:spPr>
        <p:txBody>
          <a:bodyPr/>
          <a:lstStyle/>
          <a:p>
            <a:r>
              <a:rPr lang="en-US" b="1" dirty="0">
                <a:solidFill>
                  <a:schemeClr val="bg1"/>
                </a:solidFill>
                <a:latin typeface="+mn-lt"/>
              </a:rPr>
              <a:t>WHAT IS A NETWORK?</a:t>
            </a:r>
            <a:endParaRPr lang="en-US" dirty="0">
              <a:solidFill>
                <a:schemeClr val="bg1"/>
              </a:solidFill>
              <a:latin typeface="+mn-lt"/>
            </a:endParaRPr>
          </a:p>
        </p:txBody>
      </p:sp>
      <p:sp>
        <p:nvSpPr>
          <p:cNvPr id="3" name="Content Placeholder 2"/>
          <p:cNvSpPr>
            <a:spLocks noGrp="1"/>
          </p:cNvSpPr>
          <p:nvPr>
            <p:ph idx="1"/>
          </p:nvPr>
        </p:nvSpPr>
        <p:spPr>
          <a:xfrm>
            <a:off x="628650" y="2711450"/>
            <a:ext cx="7886700" cy="4351338"/>
          </a:xfrm>
        </p:spPr>
        <p:txBody>
          <a:bodyPr>
            <a:normAutofit/>
          </a:bodyPr>
          <a:lstStyle/>
          <a:p>
            <a:pPr marL="0" indent="0">
              <a:buNone/>
            </a:pPr>
            <a:r>
              <a:rPr lang="en-US" sz="3200" dirty="0" smtClean="0"/>
              <a:t>Level 1 - Very close friends</a:t>
            </a:r>
          </a:p>
          <a:p>
            <a:pPr marL="0" indent="0">
              <a:buNone/>
            </a:pPr>
            <a:r>
              <a:rPr lang="en-US" sz="3200" dirty="0"/>
              <a:t>Level 2 - Good </a:t>
            </a:r>
            <a:r>
              <a:rPr lang="en-US" sz="3200" dirty="0" smtClean="0"/>
              <a:t>friends</a:t>
            </a:r>
            <a:endParaRPr lang="en-US" sz="3200" i="1" dirty="0" smtClean="0"/>
          </a:p>
          <a:p>
            <a:pPr marL="0" indent="0">
              <a:buNone/>
            </a:pPr>
            <a:r>
              <a:rPr lang="en-US" sz="3200" dirty="0"/>
              <a:t>Level 3 - Casual </a:t>
            </a:r>
            <a:r>
              <a:rPr lang="en-US" sz="3200" dirty="0" smtClean="0"/>
              <a:t>friends</a:t>
            </a:r>
          </a:p>
          <a:p>
            <a:pPr marL="0" indent="0">
              <a:buNone/>
            </a:pPr>
            <a:r>
              <a:rPr lang="en-US" sz="3200" dirty="0"/>
              <a:t>Level 4 - Work associates and extended </a:t>
            </a:r>
            <a:r>
              <a:rPr lang="en-US" sz="3200" dirty="0" smtClean="0"/>
              <a:t>family</a:t>
            </a:r>
          </a:p>
          <a:p>
            <a:pPr marL="0" indent="0">
              <a:buNone/>
            </a:pPr>
            <a:r>
              <a:rPr lang="en-US" sz="3200" dirty="0"/>
              <a:t>Level 5 - Faraway </a:t>
            </a:r>
            <a:r>
              <a:rPr lang="en-US" sz="3200" dirty="0" smtClean="0"/>
              <a:t>friends</a:t>
            </a:r>
          </a:p>
          <a:p>
            <a:pPr marL="0" indent="0">
              <a:buNone/>
            </a:pPr>
            <a:r>
              <a:rPr lang="en-US" sz="3200" dirty="0"/>
              <a:t>Level 6 - Acquaintances.</a:t>
            </a:r>
            <a:endParaRPr lang="en-US" sz="3200" dirty="0" smtClean="0"/>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86000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685800" y="2997200"/>
            <a:ext cx="7400925" cy="1746250"/>
          </a:xfrm>
        </p:spPr>
        <p:txBody>
          <a:bodyPr>
            <a:normAutofit/>
          </a:bodyPr>
          <a:lstStyle/>
          <a:p>
            <a:pPr marL="0" indent="0" algn="ctr">
              <a:lnSpc>
                <a:spcPct val="100000"/>
              </a:lnSpc>
              <a:buNone/>
            </a:pPr>
            <a:r>
              <a:rPr lang="en-US" sz="3200" dirty="0"/>
              <a:t>Church growth experts tell us that 85% of members baptized in the church come from among our personal networks.</a:t>
            </a:r>
          </a:p>
        </p:txBody>
      </p:sp>
    </p:spTree>
    <p:extLst>
      <p:ext uri="{BB962C8B-B14F-4D97-AF65-F5344CB8AC3E}">
        <p14:creationId xmlns:p14="http://schemas.microsoft.com/office/powerpoint/2010/main" val="172207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228600" y="1279526"/>
            <a:ext cx="6600825" cy="1325563"/>
          </a:xfrm>
        </p:spPr>
        <p:txBody>
          <a:bodyPr>
            <a:normAutofit fontScale="90000"/>
          </a:bodyPr>
          <a:lstStyle/>
          <a:p>
            <a:pPr algn="ctr"/>
            <a:r>
              <a:rPr lang="en-US" b="1" dirty="0">
                <a:solidFill>
                  <a:schemeClr val="bg1"/>
                </a:solidFill>
              </a:rPr>
              <a:t>Six specific habits </a:t>
            </a:r>
            <a:r>
              <a:rPr lang="en-US" b="1" dirty="0" smtClean="0">
                <a:solidFill>
                  <a:schemeClr val="bg1"/>
                </a:solidFill>
              </a:rPr>
              <a:t/>
            </a:r>
            <a:br>
              <a:rPr lang="en-US" b="1" dirty="0" smtClean="0">
                <a:solidFill>
                  <a:schemeClr val="bg1"/>
                </a:solidFill>
              </a:rPr>
            </a:br>
            <a:r>
              <a:rPr lang="en-US" sz="4000" b="1" dirty="0" smtClean="0">
                <a:solidFill>
                  <a:schemeClr val="bg1"/>
                </a:solidFill>
              </a:rPr>
              <a:t>to </a:t>
            </a:r>
            <a:r>
              <a:rPr lang="en-US" sz="4000" b="1" dirty="0">
                <a:solidFill>
                  <a:schemeClr val="bg1"/>
                </a:solidFill>
              </a:rPr>
              <a:t>expand a personal network:</a:t>
            </a:r>
            <a:br>
              <a:rPr lang="en-US" sz="4000" b="1" dirty="0">
                <a:solidFill>
                  <a:schemeClr val="bg1"/>
                </a:solidFill>
              </a:rPr>
            </a:br>
            <a:r>
              <a:rPr lang="en-US" b="1" dirty="0">
                <a:solidFill>
                  <a:schemeClr val="bg1"/>
                </a:solidFill>
              </a:rPr>
              <a:t> </a:t>
            </a:r>
          </a:p>
        </p:txBody>
      </p:sp>
      <p:sp>
        <p:nvSpPr>
          <p:cNvPr id="3" name="Content Placeholder 2"/>
          <p:cNvSpPr>
            <a:spLocks noGrp="1"/>
          </p:cNvSpPr>
          <p:nvPr>
            <p:ph idx="1"/>
          </p:nvPr>
        </p:nvSpPr>
        <p:spPr>
          <a:xfrm>
            <a:off x="1085850" y="2711450"/>
            <a:ext cx="7886700" cy="4351338"/>
          </a:xfrm>
        </p:spPr>
        <p:txBody>
          <a:bodyPr>
            <a:normAutofit/>
          </a:bodyPr>
          <a:lstStyle/>
          <a:p>
            <a:pPr marL="514350" indent="-514350">
              <a:buFont typeface="+mj-lt"/>
              <a:buAutoNum type="arabicPeriod"/>
            </a:pPr>
            <a:r>
              <a:rPr lang="en-US" sz="3200" dirty="0"/>
              <a:t>Experience doing.  </a:t>
            </a:r>
          </a:p>
          <a:p>
            <a:pPr marL="514350" indent="-514350">
              <a:buFont typeface="+mj-lt"/>
              <a:buAutoNum type="arabicPeriod"/>
            </a:pPr>
            <a:r>
              <a:rPr lang="en-US" sz="3200" dirty="0" smtClean="0"/>
              <a:t>Risk </a:t>
            </a:r>
            <a:r>
              <a:rPr lang="en-US" sz="3200" dirty="0"/>
              <a:t>linking. </a:t>
            </a:r>
            <a:endParaRPr lang="en-US" sz="3200" dirty="0" smtClean="0"/>
          </a:p>
          <a:p>
            <a:pPr marL="514350" indent="-514350">
              <a:buFont typeface="+mj-lt"/>
              <a:buAutoNum type="arabicPeriod"/>
            </a:pPr>
            <a:r>
              <a:rPr lang="en-US" sz="3200" dirty="0" smtClean="0"/>
              <a:t>Show </a:t>
            </a:r>
            <a:r>
              <a:rPr lang="en-US" sz="3200" dirty="0"/>
              <a:t>belonging.  </a:t>
            </a:r>
          </a:p>
          <a:p>
            <a:pPr marL="514350" indent="-514350">
              <a:buFont typeface="+mj-lt"/>
              <a:buAutoNum type="arabicPeriod"/>
            </a:pPr>
            <a:r>
              <a:rPr lang="en-US" sz="3200" dirty="0" smtClean="0"/>
              <a:t>Blessing </a:t>
            </a:r>
            <a:r>
              <a:rPr lang="en-US" sz="3200" dirty="0"/>
              <a:t>through gifts. </a:t>
            </a:r>
            <a:endParaRPr lang="en-US" sz="3200" dirty="0" smtClean="0"/>
          </a:p>
          <a:p>
            <a:pPr marL="514350" indent="-514350">
              <a:buFont typeface="+mj-lt"/>
              <a:buAutoNum type="arabicPeriod"/>
            </a:pPr>
            <a:r>
              <a:rPr lang="en-US" sz="3200" dirty="0" smtClean="0"/>
              <a:t>Finding </a:t>
            </a:r>
            <a:r>
              <a:rPr lang="en-US" sz="3200" dirty="0"/>
              <a:t>a mentor.  </a:t>
            </a:r>
          </a:p>
          <a:p>
            <a:pPr marL="514350" indent="-514350">
              <a:buFont typeface="+mj-lt"/>
              <a:buAutoNum type="arabicPeriod"/>
            </a:pPr>
            <a:r>
              <a:rPr lang="en-US" sz="3200" dirty="0" smtClean="0"/>
              <a:t>Sharing </a:t>
            </a:r>
            <a:r>
              <a:rPr lang="en-US" sz="3200" dirty="0"/>
              <a:t>what she knows. </a:t>
            </a:r>
          </a:p>
        </p:txBody>
      </p:sp>
    </p:spTree>
    <p:extLst>
      <p:ext uri="{BB962C8B-B14F-4D97-AF65-F5344CB8AC3E}">
        <p14:creationId xmlns:p14="http://schemas.microsoft.com/office/powerpoint/2010/main" val="190132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485775" y="1222376"/>
            <a:ext cx="7886700" cy="1325563"/>
          </a:xfrm>
        </p:spPr>
        <p:txBody>
          <a:bodyPr>
            <a:normAutofit/>
          </a:bodyPr>
          <a:lstStyle/>
          <a:p>
            <a:r>
              <a:rPr lang="en-US" sz="4000" b="1" dirty="0">
                <a:solidFill>
                  <a:schemeClr val="bg1"/>
                </a:solidFill>
                <a:latin typeface="+mn-lt"/>
              </a:rPr>
              <a:t>RATE YOURSELF</a:t>
            </a:r>
            <a:endParaRPr lang="en-US" sz="4000" dirty="0">
              <a:solidFill>
                <a:schemeClr val="bg1"/>
              </a:solidFill>
              <a:latin typeface="+mn-lt"/>
            </a:endParaRPr>
          </a:p>
        </p:txBody>
      </p:sp>
      <p:sp>
        <p:nvSpPr>
          <p:cNvPr id="3" name="Content Placeholder 2"/>
          <p:cNvSpPr>
            <a:spLocks noGrp="1"/>
          </p:cNvSpPr>
          <p:nvPr>
            <p:ph idx="1"/>
          </p:nvPr>
        </p:nvSpPr>
        <p:spPr>
          <a:xfrm>
            <a:off x="628650" y="2968625"/>
            <a:ext cx="7886700" cy="2289175"/>
          </a:xfrm>
        </p:spPr>
        <p:txBody>
          <a:bodyPr>
            <a:normAutofit/>
          </a:bodyPr>
          <a:lstStyle/>
          <a:p>
            <a:pPr marL="0" indent="0" algn="ctr">
              <a:lnSpc>
                <a:spcPct val="100000"/>
              </a:lnSpc>
              <a:buNone/>
            </a:pPr>
            <a:r>
              <a:rPr lang="en-US" sz="3600" dirty="0"/>
              <a:t>1. The successful woman seeks new experiences, learns new skills, and enjoys gaining new information.</a:t>
            </a:r>
          </a:p>
        </p:txBody>
      </p:sp>
    </p:spTree>
    <p:extLst>
      <p:ext uri="{BB962C8B-B14F-4D97-AF65-F5344CB8AC3E}">
        <p14:creationId xmlns:p14="http://schemas.microsoft.com/office/powerpoint/2010/main" val="62514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514350" y="965201"/>
            <a:ext cx="7886700" cy="1325563"/>
          </a:xfrm>
        </p:spPr>
        <p:txBody>
          <a:bodyPr>
            <a:normAutofit/>
          </a:bodyPr>
          <a:lstStyle/>
          <a:p>
            <a:pPr algn="ctr"/>
            <a:r>
              <a:rPr lang="en-US" sz="4000" b="1" dirty="0">
                <a:solidFill>
                  <a:schemeClr val="bg1"/>
                </a:solidFill>
                <a:latin typeface="+mn-lt"/>
              </a:rPr>
              <a:t>PERSONAL </a:t>
            </a:r>
            <a:r>
              <a:rPr lang="en-US" sz="4000" b="1">
                <a:solidFill>
                  <a:schemeClr val="bg1"/>
                </a:solidFill>
                <a:latin typeface="+mn-lt"/>
              </a:rPr>
              <a:t>GROWTH </a:t>
            </a:r>
            <a:r>
              <a:rPr lang="en-US" sz="4000" b="1" smtClean="0">
                <a:solidFill>
                  <a:schemeClr val="bg1"/>
                </a:solidFill>
                <a:latin typeface="+mn-lt"/>
              </a:rPr>
              <a:t/>
            </a:r>
            <a:br>
              <a:rPr lang="en-US" sz="4000" b="1" smtClean="0">
                <a:solidFill>
                  <a:schemeClr val="bg1"/>
                </a:solidFill>
                <a:latin typeface="+mn-lt"/>
              </a:rPr>
            </a:br>
            <a:r>
              <a:rPr lang="en-US" sz="4000" b="1" smtClean="0">
                <a:solidFill>
                  <a:schemeClr val="bg1"/>
                </a:solidFill>
                <a:latin typeface="+mn-lt"/>
              </a:rPr>
              <a:t>EXERCISES</a:t>
            </a:r>
            <a:endParaRPr lang="en-US" sz="4000" dirty="0">
              <a:solidFill>
                <a:schemeClr val="bg1"/>
              </a:solidFill>
              <a:latin typeface="+mn-lt"/>
            </a:endParaRPr>
          </a:p>
        </p:txBody>
      </p:sp>
      <p:sp>
        <p:nvSpPr>
          <p:cNvPr id="3" name="Content Placeholder 2"/>
          <p:cNvSpPr>
            <a:spLocks noGrp="1"/>
          </p:cNvSpPr>
          <p:nvPr>
            <p:ph idx="1"/>
          </p:nvPr>
        </p:nvSpPr>
        <p:spPr>
          <a:xfrm>
            <a:off x="742950" y="3054350"/>
            <a:ext cx="7886700" cy="1946275"/>
          </a:xfrm>
        </p:spPr>
        <p:txBody>
          <a:bodyPr>
            <a:noAutofit/>
          </a:bodyPr>
          <a:lstStyle/>
          <a:p>
            <a:pPr marL="0" indent="0" algn="ctr">
              <a:buNone/>
            </a:pPr>
            <a:r>
              <a:rPr lang="en-US" sz="3600" dirty="0"/>
              <a:t>3. Make a list of women who have served as your mentors. What is one thing you learned from each woman?</a:t>
            </a:r>
          </a:p>
        </p:txBody>
      </p:sp>
    </p:spTree>
    <p:extLst>
      <p:ext uri="{BB962C8B-B14F-4D97-AF65-F5344CB8AC3E}">
        <p14:creationId xmlns:p14="http://schemas.microsoft.com/office/powerpoint/2010/main" val="1558758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367</Words>
  <Application>Microsoft Macintosh PowerPoint</Application>
  <PresentationFormat>On-screen Show (4:3)</PresentationFormat>
  <Paragraphs>131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Palatino Linotype</vt:lpstr>
      <vt:lpstr>Arial</vt:lpstr>
      <vt:lpstr>Office Theme</vt:lpstr>
      <vt:lpstr>PowerPoint Presentation</vt:lpstr>
      <vt:lpstr>PowerPoint Presentation</vt:lpstr>
      <vt:lpstr>PowerPoint Presentation</vt:lpstr>
      <vt:lpstr>PowerPoint Presentation</vt:lpstr>
      <vt:lpstr>WHAT IS A NETWORK?</vt:lpstr>
      <vt:lpstr>PowerPoint Presentation</vt:lpstr>
      <vt:lpstr>Six specific habits  to expand a personal network:  </vt:lpstr>
      <vt:lpstr>RATE YOURSELF</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6</cp:revision>
  <dcterms:created xsi:type="dcterms:W3CDTF">2016-03-01T19:13:54Z</dcterms:created>
  <dcterms:modified xsi:type="dcterms:W3CDTF">2016-03-04T16:54:07Z</dcterms:modified>
</cp:coreProperties>
</file>